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6F94F6-E2DB-4A82-B828-D8E736F17576}" type="datetimeFigureOut">
              <a:rPr lang="it-IT" smtClean="0"/>
              <a:pPr/>
              <a:t>12/03/2018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77BB3E-5574-4D6D-9574-B0344ACC5A6B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4598642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FA4F-F33D-4DB8-AA36-6FE2A8E25CEB}" type="datetimeFigureOut">
              <a:rPr lang="it-IT" smtClean="0"/>
              <a:pPr/>
              <a:t>12/03/2018</a:t>
            </a:fld>
            <a:endParaRPr lang="it-IT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5443-291A-44F2-8C47-60C1E89CC02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FA4F-F33D-4DB8-AA36-6FE2A8E25CEB}" type="datetimeFigureOut">
              <a:rPr lang="it-IT" smtClean="0"/>
              <a:pPr/>
              <a:t>12/03/2018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5443-291A-44F2-8C47-60C1E89CC02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FA4F-F33D-4DB8-AA36-6FE2A8E25CEB}" type="datetimeFigureOut">
              <a:rPr lang="it-IT" smtClean="0"/>
              <a:pPr/>
              <a:t>12/03/2018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5443-291A-44F2-8C47-60C1E89CC02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FA4F-F33D-4DB8-AA36-6FE2A8E25CEB}" type="datetimeFigureOut">
              <a:rPr lang="it-IT" smtClean="0"/>
              <a:pPr/>
              <a:t>12/03/2018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5443-291A-44F2-8C47-60C1E89CC02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FA4F-F33D-4DB8-AA36-6FE2A8E25CEB}" type="datetimeFigureOut">
              <a:rPr lang="it-IT" smtClean="0"/>
              <a:pPr/>
              <a:t>12/03/2018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5443-291A-44F2-8C47-60C1E89CC02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FA4F-F33D-4DB8-AA36-6FE2A8E25CEB}" type="datetimeFigureOut">
              <a:rPr lang="it-IT" smtClean="0"/>
              <a:pPr/>
              <a:t>12/03/2018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5443-291A-44F2-8C47-60C1E89CC02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FA4F-F33D-4DB8-AA36-6FE2A8E25CEB}" type="datetimeFigureOut">
              <a:rPr lang="it-IT" smtClean="0"/>
              <a:pPr/>
              <a:t>12/03/2018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5443-291A-44F2-8C47-60C1E89CC02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FA4F-F33D-4DB8-AA36-6FE2A8E25CEB}" type="datetimeFigureOut">
              <a:rPr lang="it-IT" smtClean="0"/>
              <a:pPr/>
              <a:t>12/03/2018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5443-291A-44F2-8C47-60C1E89CC02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FA4F-F33D-4DB8-AA36-6FE2A8E25CEB}" type="datetimeFigureOut">
              <a:rPr lang="it-IT" smtClean="0"/>
              <a:pPr/>
              <a:t>12/03/2018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2F45443-291A-44F2-8C47-60C1E89CC02A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FA4F-F33D-4DB8-AA36-6FE2A8E25CEB}" type="datetimeFigureOut">
              <a:rPr lang="it-IT" smtClean="0"/>
              <a:pPr/>
              <a:t>12/03/2018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5443-291A-44F2-8C47-60C1E89CC02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FA4F-F33D-4DB8-AA36-6FE2A8E25CEB}" type="datetimeFigureOut">
              <a:rPr lang="it-IT" smtClean="0"/>
              <a:pPr/>
              <a:t>12/03/2018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5443-291A-44F2-8C47-60C1E89CC02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666FA4F-F33D-4DB8-AA36-6FE2A8E25CEB}" type="datetimeFigureOut">
              <a:rPr lang="it-IT" smtClean="0"/>
              <a:pPr/>
              <a:t>12/03/2018</a:t>
            </a:fld>
            <a:endParaRPr lang="it-IT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2F45443-291A-44F2-8C47-60C1E89CC02A}" type="slidenum">
              <a:rPr lang="it-IT" smtClean="0"/>
              <a:pPr/>
              <a:t>‹N›</a:t>
            </a:fld>
            <a:endParaRPr lang="it-IT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268759"/>
            <a:ext cx="7486600" cy="2016225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INCLUSIONE A SCUOLA</a:t>
            </a:r>
            <a:br>
              <a:rPr lang="it-IT" dirty="0" smtClean="0"/>
            </a:br>
            <a:r>
              <a:rPr lang="it-IT" dirty="0" smtClean="0"/>
              <a:t>buone pratiche di didattica inclusiva</a:t>
            </a:r>
            <a:br>
              <a:rPr lang="it-IT" dirty="0" smtClean="0"/>
            </a:br>
            <a:r>
              <a:rPr lang="it-IT" sz="3600" dirty="0" smtClean="0"/>
              <a:t>anno scolastico 2017/2018</a:t>
            </a:r>
            <a:endParaRPr lang="it-IT" sz="36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4725144"/>
            <a:ext cx="6400800" cy="1224136"/>
          </a:xfrm>
        </p:spPr>
        <p:txBody>
          <a:bodyPr>
            <a:normAutofit/>
          </a:bodyPr>
          <a:lstStyle/>
          <a:p>
            <a:r>
              <a:rPr lang="it-IT" dirty="0" smtClean="0"/>
              <a:t>«Se non imparo come tu insegni,</a:t>
            </a:r>
          </a:p>
          <a:p>
            <a:r>
              <a:rPr lang="it-IT" dirty="0"/>
              <a:t>i</a:t>
            </a:r>
            <a:r>
              <a:rPr lang="it-IT" dirty="0" smtClean="0"/>
              <a:t>nsegnami come io imparo».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140968"/>
            <a:ext cx="1435182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491455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467544" y="1700809"/>
            <a:ext cx="770485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800" dirty="0" smtClean="0"/>
              <a:t>Ciascun alunno richiede attenzioni speciali per rispondere ai propri bisogni formativi.</a:t>
            </a:r>
          </a:p>
          <a:p>
            <a:endParaRPr lang="it-IT" dirty="0"/>
          </a:p>
        </p:txBody>
      </p:sp>
      <p:sp>
        <p:nvSpPr>
          <p:cNvPr id="4" name="Rettangolo 3"/>
          <p:cNvSpPr/>
          <p:nvPr/>
        </p:nvSpPr>
        <p:spPr>
          <a:xfrm>
            <a:off x="467545" y="3752165"/>
            <a:ext cx="42484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it-IT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Nel gruppo-classe ognuno è </a:t>
            </a:r>
          </a:p>
          <a:p>
            <a:pPr lvl="0" algn="just"/>
            <a:r>
              <a:rPr lang="it-IT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risorsa e ricchezza per l’altro, mediante collaborazione, rispetto  e promozione di abilità </a:t>
            </a:r>
            <a:r>
              <a:rPr lang="it-IT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prosociali</a:t>
            </a:r>
            <a:r>
              <a:rPr lang="it-IT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667146"/>
            <a:ext cx="2448272" cy="2498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5443-291A-44F2-8C47-60C1E89CC02A}" type="slidenum">
              <a:rPr lang="it-IT" smtClean="0"/>
              <a:pPr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475532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71600" y="548680"/>
            <a:ext cx="6264696" cy="1224136"/>
          </a:xfrm>
        </p:spPr>
        <p:txBody>
          <a:bodyPr>
            <a:normAutofit fontScale="90000"/>
          </a:bodyPr>
          <a:lstStyle/>
          <a:p>
            <a:r>
              <a:rPr lang="it-IT" dirty="0"/>
              <a:t>Ogni docente necessita di: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935480"/>
            <a:ext cx="4690864" cy="4445848"/>
          </a:xfrm>
        </p:spPr>
        <p:txBody>
          <a:bodyPr/>
          <a:lstStyle/>
          <a:p>
            <a:r>
              <a:rPr lang="it-IT" dirty="0"/>
              <a:t>aggiornamento e formazione continui, nel rispetto della normativa</a:t>
            </a:r>
            <a:r>
              <a:rPr lang="it-IT" dirty="0" smtClean="0"/>
              <a:t>;</a:t>
            </a:r>
          </a:p>
          <a:p>
            <a:r>
              <a:rPr lang="it-IT" dirty="0" smtClean="0"/>
              <a:t> confronto</a:t>
            </a:r>
            <a:r>
              <a:rPr lang="it-IT" dirty="0"/>
              <a:t>, collaborazione e condivisione  nel team</a:t>
            </a:r>
            <a:r>
              <a:rPr lang="it-IT" dirty="0" smtClean="0"/>
              <a:t>;</a:t>
            </a:r>
          </a:p>
          <a:p>
            <a:r>
              <a:rPr lang="it-IT" dirty="0" smtClean="0"/>
              <a:t>individuare </a:t>
            </a:r>
            <a:r>
              <a:rPr lang="it-IT" dirty="0"/>
              <a:t>strategie adeguate e coinvolgenti per la classe;</a:t>
            </a:r>
          </a:p>
          <a:p>
            <a:r>
              <a:rPr lang="it-IT" dirty="0"/>
              <a:t>coinvolgimento nelle scelte educative della famiglia.</a:t>
            </a:r>
          </a:p>
          <a:p>
            <a:pPr marL="0" indent="0">
              <a:buNone/>
            </a:pPr>
            <a:endParaRPr lang="it-IT" dirty="0"/>
          </a:p>
        </p:txBody>
      </p:sp>
      <p:pic>
        <p:nvPicPr>
          <p:cNvPr id="4" name="Picture 4" descr="Risultati immagini per libri e 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2060848"/>
            <a:ext cx="3357586" cy="4320480"/>
          </a:xfrm>
          <a:prstGeom prst="rect">
            <a:avLst/>
          </a:prstGeom>
          <a:noFill/>
        </p:spPr>
      </p:pic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5443-291A-44F2-8C47-60C1E89CC02A}" type="slidenum">
              <a:rPr lang="it-IT" smtClean="0"/>
              <a:pPr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4801087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87888"/>
          </a:xfrm>
        </p:spPr>
        <p:txBody>
          <a:bodyPr/>
          <a:lstStyle/>
          <a:p>
            <a:pPr marL="0" indent="0">
              <a:buNone/>
            </a:pPr>
            <a:r>
              <a:rPr lang="it-IT" dirty="0"/>
              <a:t>Occorre costruire collaborazione e condivisione attraverso  un percorso graduale, anche se a volte difficile, verso la corresponsabilità educativa della famiglia, per garantire il successo formativo di ciascuno: obiettivo precipuo di una scuola di qualità.</a:t>
            </a:r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r>
              <a:rPr lang="it-IT" sz="2400" dirty="0">
                <a:solidFill>
                  <a:schemeClr val="accent1"/>
                </a:solidFill>
              </a:rPr>
              <a:t>La famiglia riveste un ruolo </a:t>
            </a:r>
            <a:endParaRPr lang="it-IT" sz="24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it-IT" sz="2400" dirty="0">
                <a:solidFill>
                  <a:schemeClr val="accent1"/>
                </a:solidFill>
              </a:rPr>
              <a:t>f</a:t>
            </a:r>
            <a:r>
              <a:rPr lang="it-IT" sz="2400" dirty="0" smtClean="0">
                <a:solidFill>
                  <a:schemeClr val="accent1"/>
                </a:solidFill>
              </a:rPr>
              <a:t>ondamentale e </a:t>
            </a:r>
            <a:r>
              <a:rPr lang="it-IT" sz="2400" dirty="0">
                <a:solidFill>
                  <a:schemeClr val="accent1"/>
                </a:solidFill>
              </a:rPr>
              <a:t>la collaborazione </a:t>
            </a:r>
            <a:endParaRPr lang="it-IT" sz="24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it-IT" sz="2400" dirty="0" smtClean="0">
                <a:solidFill>
                  <a:schemeClr val="accent1"/>
                </a:solidFill>
              </a:rPr>
              <a:t>con </a:t>
            </a:r>
            <a:r>
              <a:rPr lang="it-IT" sz="2400" dirty="0">
                <a:solidFill>
                  <a:schemeClr val="accent1"/>
                </a:solidFill>
              </a:rPr>
              <a:t>la scuola diviene </a:t>
            </a:r>
            <a:endParaRPr lang="it-IT" sz="24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it-IT" sz="2400" dirty="0" smtClean="0">
                <a:solidFill>
                  <a:schemeClr val="accent1"/>
                </a:solidFill>
              </a:rPr>
              <a:t>un </a:t>
            </a:r>
            <a:r>
              <a:rPr lang="it-IT" sz="2400" dirty="0">
                <a:solidFill>
                  <a:schemeClr val="accent1"/>
                </a:solidFill>
              </a:rPr>
              <a:t>punto di forza.</a:t>
            </a:r>
          </a:p>
          <a:p>
            <a:pPr marL="0" indent="0" algn="r">
              <a:buNone/>
            </a:pPr>
            <a:endParaRPr lang="it-IT" dirty="0"/>
          </a:p>
        </p:txBody>
      </p:sp>
      <p:pic>
        <p:nvPicPr>
          <p:cNvPr id="4" name="Picture 2" descr="Risultati immagini per famiglia che accompagna l'alunno a scuola immagin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3068960"/>
            <a:ext cx="2859230" cy="3024337"/>
          </a:xfrm>
          <a:prstGeom prst="rect">
            <a:avLst/>
          </a:prstGeom>
          <a:noFill/>
        </p:spPr>
      </p:pic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5443-291A-44F2-8C47-60C1E89CC02A}" type="slidenum">
              <a:rPr lang="it-IT" smtClean="0"/>
              <a:pPr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549277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27584" y="836712"/>
            <a:ext cx="7272808" cy="1800200"/>
          </a:xfrm>
        </p:spPr>
        <p:txBody>
          <a:bodyPr>
            <a:noAutofit/>
          </a:bodyPr>
          <a:lstStyle/>
          <a:p>
            <a:r>
              <a:rPr lang="it-IT" sz="2400" dirty="0"/>
              <a:t>Aggiornamento, professionalità e condivisione del percorso educativo e formativo dell’alunno, nel rispetto dell’individualità, promuovendo le potenzialità e recuperando le situazioni di svantaggio.</a:t>
            </a:r>
            <a:br>
              <a:rPr lang="it-IT" sz="2400" dirty="0"/>
            </a:br>
            <a:endParaRPr lang="it-IT" sz="24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755576" y="2924944"/>
            <a:ext cx="5400600" cy="3517882"/>
          </a:xfrm>
        </p:spPr>
        <p:txBody>
          <a:bodyPr/>
          <a:lstStyle/>
          <a:p>
            <a:pPr marL="0" indent="0" algn="just">
              <a:buNone/>
            </a:pPr>
            <a:r>
              <a:rPr lang="it-IT" sz="2400" dirty="0"/>
              <a:t>Progetto “</a:t>
            </a:r>
            <a:r>
              <a:rPr lang="it-IT" sz="2400" b="1" i="1" dirty="0"/>
              <a:t>Insieme . . .    a  </a:t>
            </a:r>
            <a:r>
              <a:rPr lang="it-IT" sz="2400" b="1" dirty="0"/>
              <a:t>scuola</a:t>
            </a:r>
            <a:r>
              <a:rPr lang="it-IT" sz="2400" b="1" i="1" dirty="0"/>
              <a:t>”</a:t>
            </a:r>
            <a:r>
              <a:rPr lang="it-IT" sz="2400" i="1" dirty="0"/>
              <a:t>: individuazione precoce degli alunni con D.S.A.;  prove fornite  da un esperto </a:t>
            </a:r>
            <a:r>
              <a:rPr lang="it-IT" sz="2400" i="1" dirty="0" err="1"/>
              <a:t>psico</a:t>
            </a:r>
            <a:r>
              <a:rPr lang="it-IT" sz="2400" i="1" dirty="0"/>
              <a:t>-pedagogista;  supporto  ai docenti per l’individuazione di adeguate strategie didattiche, misure dispensative e strumenti compensativi; condivisione con le famiglie,  in un percorso di consapevolezza delle </a:t>
            </a:r>
            <a:r>
              <a:rPr lang="it-IT" sz="2400" i="1" dirty="0" smtClean="0"/>
              <a:t>difficoltà.</a:t>
            </a:r>
            <a:endParaRPr lang="it-IT" sz="2400" dirty="0"/>
          </a:p>
          <a:p>
            <a:pPr marL="0" indent="0">
              <a:buNone/>
            </a:pPr>
            <a:endParaRPr lang="it-IT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38772" y="3501008"/>
            <a:ext cx="2577161" cy="2088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5443-291A-44F2-8C47-60C1E89CC02A}" type="slidenum">
              <a:rPr lang="it-IT" smtClean="0"/>
              <a:pPr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728532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sz="2700" dirty="0"/>
              <a:t>L’incontro e la sinergia di professionalità diverse, </a:t>
            </a:r>
            <a:r>
              <a:rPr lang="it-IT" sz="2700" dirty="0" smtClean="0"/>
              <a:t>garantisce opportunità nuove </a:t>
            </a:r>
            <a:r>
              <a:rPr lang="it-IT" sz="2700" dirty="0"/>
              <a:t>per gli alunni di scuola secondaria, ma anche per docenti e famiglie.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2348880"/>
            <a:ext cx="3682752" cy="3825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400" b="1" dirty="0"/>
              <a:t>Sportello Ascolto </a:t>
            </a:r>
            <a:r>
              <a:rPr lang="it-IT" sz="2400" dirty="0"/>
              <a:t>con esperti, pedagogisti clinici e logopedisti, disponibili a ricevere alunni, famiglie e docenti, per fornire gratuitamente una consulenza, garantendo professionalità e riservatezza.</a:t>
            </a:r>
          </a:p>
          <a:p>
            <a:pPr marL="0" indent="0">
              <a:buNone/>
            </a:pPr>
            <a:endParaRPr lang="it-IT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36912"/>
            <a:ext cx="3096344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5220072" y="580526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Castellar" pitchFamily="18" charset="0"/>
              </a:rPr>
              <a:t>SPORTELLO ASCOLTO</a:t>
            </a:r>
            <a:endParaRPr lang="it-IT" dirty="0">
              <a:latin typeface="Castellar" pitchFamily="18" charset="0"/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5443-291A-44F2-8C47-60C1E89CC02A}" type="slidenum">
              <a:rPr lang="it-IT" smtClean="0"/>
              <a:pPr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868903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8280920" cy="1872208"/>
          </a:xfrm>
        </p:spPr>
        <p:txBody>
          <a:bodyPr>
            <a:noAutofit/>
          </a:bodyPr>
          <a:lstStyle/>
          <a:p>
            <a:r>
              <a:rPr lang="it-IT" sz="2400" dirty="0">
                <a:latin typeface="Arial" pitchFamily="34" charset="0"/>
                <a:cs typeface="Arial" pitchFamily="34" charset="0"/>
              </a:rPr>
              <a:t>Ciascun alunno si sentirà valorizzato e saprà di svolgere un ruolo unico e positivo all’interno del gruppo, la </a:t>
            </a:r>
            <a:r>
              <a:rPr lang="it-IT" sz="2400" b="1" dirty="0">
                <a:latin typeface="Arial" pitchFamily="34" charset="0"/>
                <a:cs typeface="Arial" pitchFamily="34" charset="0"/>
              </a:rPr>
              <a:t>propria classe</a:t>
            </a:r>
            <a:r>
              <a:rPr lang="it-IT" sz="2400" dirty="0">
                <a:latin typeface="Arial" pitchFamily="34" charset="0"/>
                <a:cs typeface="Arial" pitchFamily="34" charset="0"/>
              </a:rPr>
              <a:t>, che lo accetta, rispettandolo e riconoscendo valore al proprio </a:t>
            </a:r>
            <a:r>
              <a:rPr lang="it-IT" sz="2400" dirty="0" smtClean="0">
                <a:latin typeface="Arial" pitchFamily="34" charset="0"/>
                <a:cs typeface="Arial" pitchFamily="34" charset="0"/>
              </a:rPr>
              <a:t>contributo.</a:t>
            </a:r>
            <a:endParaRPr lang="it-IT" sz="24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11560" y="2708920"/>
            <a:ext cx="4032448" cy="345638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it-IT" sz="2400" dirty="0"/>
              <a:t>Didattica inclusiva,  personalizzazione dell’apprendimento e  valutazione formativa costituiscono garanzia di piena realizzazione delle potenzialità di ciascun </a:t>
            </a:r>
            <a:r>
              <a:rPr lang="it-IT" sz="2400" dirty="0" smtClean="0"/>
              <a:t>alunno.</a:t>
            </a:r>
          </a:p>
          <a:p>
            <a:pPr marL="0" indent="0">
              <a:buNone/>
            </a:pPr>
            <a:r>
              <a:rPr lang="it-IT" sz="2400" dirty="0" smtClean="0"/>
              <a:t>Il nostro istituto si impegna a qualificarsi come </a:t>
            </a:r>
            <a:r>
              <a:rPr lang="it-IT" sz="2400" b="1" dirty="0" smtClean="0"/>
              <a:t>scuola inclusiva</a:t>
            </a:r>
            <a:r>
              <a:rPr lang="it-IT" sz="2400" dirty="0" smtClean="0"/>
              <a:t>.</a:t>
            </a:r>
            <a:endParaRPr lang="it-IT" sz="2400" dirty="0"/>
          </a:p>
        </p:txBody>
      </p:sp>
      <p:pic>
        <p:nvPicPr>
          <p:cNvPr id="4" name="Picture 10" descr="Disegno di Scuolabus a color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7383" y="3214686"/>
            <a:ext cx="2976583" cy="2571768"/>
          </a:xfrm>
          <a:prstGeom prst="rect">
            <a:avLst/>
          </a:prstGeom>
          <a:noFill/>
        </p:spPr>
      </p:pic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5443-291A-44F2-8C47-60C1E89CC02A}" type="slidenum">
              <a:rPr lang="it-IT" smtClean="0"/>
              <a:pPr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1126593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nozio">
  <a:themeElements>
    <a:clrScheme name="Equinozi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Equinozi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nozi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66</TotalTime>
  <Words>350</Words>
  <Application>Microsoft Office PowerPoint</Application>
  <PresentationFormat>Presentazione su schermo (4:3)</PresentationFormat>
  <Paragraphs>31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8" baseType="lpstr">
      <vt:lpstr>Equinozio</vt:lpstr>
      <vt:lpstr>INCLUSIONE A SCUOLA buone pratiche di didattica inclusiva anno scolastico 2017/2018</vt:lpstr>
      <vt:lpstr>Diapositiva 2</vt:lpstr>
      <vt:lpstr>Ogni docente necessita di: </vt:lpstr>
      <vt:lpstr>Diapositiva 4</vt:lpstr>
      <vt:lpstr>Aggiornamento, professionalità e condivisione del percorso educativo e formativo dell’alunno, nel rispetto dell’individualità, promuovendo le potenzialità e recuperando le situazioni di svantaggio. </vt:lpstr>
      <vt:lpstr>L’incontro e la sinergia di professionalità diverse, garantisce opportunità nuove per gli alunni di scuola secondaria, ma anche per docenti e famiglie.</vt:lpstr>
      <vt:lpstr>Ciascun alunno si sentirà valorizzato e saprà di svolgere un ruolo unico e positivo all’interno del gruppo, la propria classe, che lo accetta, rispettandolo e riconoscendo valore al proprio contributo.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INCLUSIONE A SCUOLA buone pratiche di didattica inclusiva</dc:title>
  <dc:creator>Utente</dc:creator>
  <cp:lastModifiedBy>User</cp:lastModifiedBy>
  <cp:revision>20</cp:revision>
  <dcterms:created xsi:type="dcterms:W3CDTF">2018-01-23T20:05:35Z</dcterms:created>
  <dcterms:modified xsi:type="dcterms:W3CDTF">2018-03-12T15:41:35Z</dcterms:modified>
</cp:coreProperties>
</file>